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305" r:id="rId3"/>
    <p:sldId id="3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4B3FA9-47C3-4090-9421-007922EF9EBA}" v="3" dt="2023-10-13T09:16:48.3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B72FA-ED34-45C9-8569-B2A46063C22E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F8B83-D4E3-43A3-BB2E-1081D9469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10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15B5C-BBED-4AE8-9808-A85F29A55D6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35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DB18A-59CC-F2C2-1E76-5C8F6CA4E9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65640-8047-10E1-8890-DF81DCF4F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CC684-7802-21DA-DB84-739CA9D78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8660-5ADB-4C30-B9AF-14AF1A3DA43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E6063-CF37-C858-A6D6-4A0710A8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B8BCE-2DB4-A2E4-74BF-F6239DD09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69F-FDD5-4214-993C-0971FB6A0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87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D1EA-FD99-BAC9-ED4B-E3FBACE8F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AF7B77-A22D-1E9B-727F-1D5119907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40C72-57A7-9465-24F1-55FE9A1F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8660-5ADB-4C30-B9AF-14AF1A3DA43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8AAB0-D8B4-00E2-D92B-ECFFE4E8A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BC99E-EE28-ED3A-5FB1-DF6D19A9F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69F-FDD5-4214-993C-0971FB6A0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70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3E052A-6581-2C18-B4B8-D1D77C3BB0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16586E-A7E5-8E30-6B21-B80E8E8ED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5A2AF-7A34-A36E-347B-AE229115F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8660-5ADB-4C30-B9AF-14AF1A3DA43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90783-FA28-FD49-E04A-C3568B001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76A25-3FB3-322E-CFB0-5CEDA46D5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69F-FDD5-4214-993C-0971FB6A0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482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755DA-8708-42A7-A555-C0248330A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B857E-ED0F-49D0-B781-3DF5C0A69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AE267-1153-41B2-8771-147AD9A45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3F7DC-7759-409D-8D99-F9386E1D2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4ED64-B4E3-476A-8645-1A2E87C5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3CA45-BE70-4F8A-82A8-73D65406C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6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0"/>
    </mc:Choice>
    <mc:Fallback xmlns="">
      <p:transition advClick="0" advTm="3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E10EE-CC42-7260-6533-02C684856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A911A-37ED-FE28-0BEB-7BBF9793A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ECA9E-F701-BFF4-886A-91042624D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8660-5ADB-4C30-B9AF-14AF1A3DA43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31870-6CEF-6842-585A-1D2F34757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FA20D-7157-4660-CE46-6B13EDB94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69F-FDD5-4214-993C-0971FB6A0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0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2DBE4-4A04-DEE5-7F49-BB9865252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E3A30-70C7-8D04-F67D-E12C4FC84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E1759-CE95-6171-5812-A26A43BCB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8660-5ADB-4C30-B9AF-14AF1A3DA43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4C75E-626B-84F4-1F8E-EA7CC8AD5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8AEE4-A326-9240-FB19-FE6B9618C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69F-FDD5-4214-993C-0971FB6A0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61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AFEDF-1302-F5B3-6EBC-370E6DDED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685AD-7235-2E44-02AB-199E8DDBF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2BB926-B778-80EE-6ECF-5F5A3CD0F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07E60A-5902-7B59-12E9-0599F86F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8660-5ADB-4C30-B9AF-14AF1A3DA43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9DED9-EB25-9E32-2B7B-85C7245A0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814079-F76B-0252-AC30-E085EE026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69F-FDD5-4214-993C-0971FB6A0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09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4F02D-EA96-5ACB-938D-DF655BB82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77E0C-EC73-5819-4501-2EF9C3E7F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B7B86-C005-CB8A-96F5-1A8D05977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BC893-AC0D-4BBD-19D9-EA868AE5A5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B34D-88E2-D871-6157-97BD9C7E3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E87037-3CD3-12D4-1315-63039DA08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8660-5ADB-4C30-B9AF-14AF1A3DA43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F4BD7-F581-D80C-C6A1-E37CE37DE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845E66-A0A3-1247-0662-B9A7A3F66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69F-FDD5-4214-993C-0971FB6A0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38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F9C3C-A8C3-B26B-7F28-08C2358C8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AA3921-EC26-83E2-D62E-09A7318A2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8660-5ADB-4C30-B9AF-14AF1A3DA43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7161D-CC0C-5C97-2859-9F503F960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B00FD9-1DF4-A8BF-D950-9F2C83A0B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69F-FDD5-4214-993C-0971FB6A0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36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9F7EB0-F36F-04BA-A48B-E133F4E5A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8660-5ADB-4C30-B9AF-14AF1A3DA43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AB3E92-B27E-DB5C-C08A-4190FE516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5BDDE9-0E19-3247-4E63-95A432A4C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69F-FDD5-4214-993C-0971FB6A0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62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485F7-BD74-3563-379A-322045722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09B7B-5A9A-3B8E-A796-9DD32644A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E72D75-8E14-2ECE-999C-3F3F2C125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C88ED-2CC2-90DE-AB4B-F1139D78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8660-5ADB-4C30-B9AF-14AF1A3DA43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15B0A-F57B-D44A-7D48-1BB227DE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BBD3B-815A-5612-6F1D-A9CE2342C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69F-FDD5-4214-993C-0971FB6A0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30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A1DA-ED10-AF89-77A2-266CAED9D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325432-01ED-E426-E6A5-DA01B8E588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B3DCFD-8D20-A431-FBDF-46D7E848A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B7FB68-6079-0263-740A-A84DB96DA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8660-5ADB-4C30-B9AF-14AF1A3DA43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96981-3E49-0EDA-C2A5-FA11C1F0A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5593-3D99-BACB-D832-12FD691C6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69F-FDD5-4214-993C-0971FB6A0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C4DE90-51AD-7CFF-3D24-44F1A443C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29554C-0F22-1617-FF81-15C9312D0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12B4F-87E2-00C7-9A91-6669A8B132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F8660-5ADB-4C30-B9AF-14AF1A3DA43F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D2947-07AF-4264-3250-57E5847728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2D13A-C1F7-CB60-5279-35278EC42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2A69F-FDD5-4214-993C-0971FB6A0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62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E6DCE-1581-4AA7-8B7A-1C3B748D8F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6507" b="5881"/>
          <a:stretch/>
        </p:blipFill>
        <p:spPr>
          <a:xfrm>
            <a:off x="0" y="0"/>
            <a:ext cx="12192000" cy="156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 xmlns:p14="http://schemas.microsoft.com/office/powerpoint/2010/main">
    <mc:Choice Requires="p14">
      <p:transition p14:dur="0" advClick="0" advTm="30000"/>
    </mc:Choice>
    <mc:Fallback xmlns="">
      <p:transition advClick="0" advTm="30000"/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ET logo">
            <a:extLst>
              <a:ext uri="{FF2B5EF4-FFF2-40B4-BE49-F238E27FC236}">
                <a16:creationId xmlns:a16="http://schemas.microsoft.com/office/drawing/2014/main" id="{A155072B-9840-436D-9CA5-B083C9A7C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34" y="6237960"/>
            <a:ext cx="2640795" cy="44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DF06209-64C0-4AF5-8109-A2D61A4FC220}"/>
              </a:ext>
            </a:extLst>
          </p:cNvPr>
          <p:cNvSpPr/>
          <p:nvPr/>
        </p:nvSpPr>
        <p:spPr>
          <a:xfrm>
            <a:off x="3463851" y="1946625"/>
            <a:ext cx="7064449" cy="36163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defRPr/>
            </a:pPr>
            <a:r>
              <a:rPr lang="en-GB" sz="1700" dirty="0">
                <a:latin typeface="Open Sans"/>
                <a:ea typeface="Open Sans"/>
                <a:cs typeface="Open Sans"/>
              </a:rPr>
              <a:t>Editor-in-Chief: </a:t>
            </a:r>
            <a:r>
              <a:rPr lang="en-GB" sz="1700" b="1" dirty="0">
                <a:latin typeface="Open Sans"/>
                <a:ea typeface="Open Sans"/>
                <a:cs typeface="Open Sans"/>
              </a:rPr>
              <a:t>Volker Pickert </a:t>
            </a:r>
            <a:r>
              <a:rPr lang="en-GB" sz="1700" dirty="0">
                <a:latin typeface="Open Sans"/>
                <a:ea typeface="Open Sans"/>
                <a:cs typeface="Open Sans"/>
              </a:rPr>
              <a:t>(Newcastle University)</a:t>
            </a:r>
          </a:p>
          <a:p>
            <a:pPr>
              <a:defRPr/>
            </a:pPr>
            <a:endParaRPr lang="en-GB" sz="17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n-GB" sz="1700" dirty="0">
                <a:latin typeface="Open Sans"/>
                <a:ea typeface="+mn-lt"/>
                <a:cs typeface="+mn-lt"/>
              </a:rPr>
              <a:t>Covers applications and technologies in the field of power electronics with special focus on </a:t>
            </a:r>
            <a:r>
              <a:rPr lang="en-GB" sz="1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"/>
                <a:ea typeface="+mn-lt"/>
                <a:cs typeface="+mn-lt"/>
              </a:rPr>
              <a:t>cost effective and efficient solutions, power dense and light systems, environmental and manufacturing friendly components, smart and robust technologies.</a:t>
            </a:r>
          </a:p>
          <a:p>
            <a:pPr marL="285115" marR="0" lvl="0" indent="-28511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Open Access – articles are published under Creative Commons license and authors retain their own copyright.</a:t>
            </a:r>
            <a:endParaRPr lang="en-GB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Open Sans"/>
              <a:cs typeface="Open Sans"/>
            </a:endParaRPr>
          </a:p>
          <a:p>
            <a:pPr marL="285115" indent="-285115" fontAlgn="base"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Follow the journal on </a:t>
            </a:r>
            <a:r>
              <a:rPr lang="en-GB" sz="17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WileyEngineer</a:t>
            </a:r>
            <a:r>
              <a:rPr lang="en-GB" sz="17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 WeChat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, and Twitter</a:t>
            </a:r>
            <a:r>
              <a:rPr lang="en-GB" sz="17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 @WileyEngineer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 </a:t>
            </a:r>
            <a:r>
              <a:rPr lang="en-GB" sz="17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and @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IET_</a:t>
            </a:r>
            <a:r>
              <a:rPr lang="en-GB" sz="17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Journals.</a:t>
            </a:r>
            <a:endParaRPr lang="en-GB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115" marR="0" lvl="0" indent="-28511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00432CB-5EDF-4C92-B90E-A3EC782F7C0D}"/>
              </a:ext>
            </a:extLst>
          </p:cNvPr>
          <p:cNvSpPr/>
          <p:nvPr/>
        </p:nvSpPr>
        <p:spPr>
          <a:xfrm>
            <a:off x="10595811" y="1727016"/>
            <a:ext cx="1296144" cy="1296144"/>
          </a:xfrm>
          <a:prstGeom prst="ellipse">
            <a:avLst/>
          </a:prstGeom>
          <a:solidFill>
            <a:srgbClr val="003B67"/>
          </a:solidFill>
          <a:ln>
            <a:solidFill>
              <a:srgbClr val="00B9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Impact Factor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2.0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826C7C-1C81-451E-BE19-C52586C9C812}"/>
              </a:ext>
            </a:extLst>
          </p:cNvPr>
          <p:cNvSpPr txBox="1"/>
          <p:nvPr/>
        </p:nvSpPr>
        <p:spPr>
          <a:xfrm>
            <a:off x="4077051" y="5898864"/>
            <a:ext cx="5888044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940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http://wileyonlinelibrary.com/iet-pel</a:t>
            </a:r>
            <a:endParaRPr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Open Sans"/>
              <a:ea typeface="Open Sans"/>
              <a:cs typeface="Open San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A4F03E4-72E9-44F6-ABA9-FA8FC1BCBF32}"/>
              </a:ext>
            </a:extLst>
          </p:cNvPr>
          <p:cNvCxnSpPr>
            <a:cxnSpLocks/>
          </p:cNvCxnSpPr>
          <p:nvPr/>
        </p:nvCxnSpPr>
        <p:spPr>
          <a:xfrm>
            <a:off x="-69542" y="5752984"/>
            <a:ext cx="12331084" cy="0"/>
          </a:xfrm>
          <a:prstGeom prst="line">
            <a:avLst/>
          </a:prstGeom>
          <a:ln w="38100">
            <a:solidFill>
              <a:srgbClr val="0034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4" descr="https://static.wixstatic.com/media/15635f_2068b41f6f5c46c4b3b0b63b96edd072~mv2.png/v1/fill/w_384,h_188,al_c,q_80,usm_0.66_1.00_0.01/15635f_2068b41f6f5c46c4b3b0b63b96edd072~mv2.webp">
            <a:extLst>
              <a:ext uri="{FF2B5EF4-FFF2-40B4-BE49-F238E27FC236}">
                <a16:creationId xmlns:a16="http://schemas.microsoft.com/office/drawing/2014/main" id="{7CAE7304-9113-40BD-A01B-AC82D1E7E7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6D56A63-827E-4E2C-A13A-06BF6E01032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5791" y="6099307"/>
            <a:ext cx="1656184" cy="664315"/>
          </a:xfrm>
          <a:prstGeom prst="rect">
            <a:avLst/>
          </a:prstGeom>
        </p:spPr>
      </p:pic>
      <p:pic>
        <p:nvPicPr>
          <p:cNvPr id="18" name="Picture 2" descr="Image result for png ipad">
            <a:extLst>
              <a:ext uri="{FF2B5EF4-FFF2-40B4-BE49-F238E27FC236}">
                <a16:creationId xmlns:a16="http://schemas.microsoft.com/office/drawing/2014/main" id="{945DD889-8269-4727-85F2-BE707640D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3364" y="1727016"/>
            <a:ext cx="2898333" cy="3708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5C35800-FA60-4CFB-974E-A4BE14E3B2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11" y="2010923"/>
            <a:ext cx="2287405" cy="310367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724C9750-E07B-6D2A-CA65-FCCEF7419C75}"/>
              </a:ext>
            </a:extLst>
          </p:cNvPr>
          <p:cNvSpPr/>
          <p:nvPr/>
        </p:nvSpPr>
        <p:spPr>
          <a:xfrm>
            <a:off x="9334310" y="1006005"/>
            <a:ext cx="1296144" cy="1296144"/>
          </a:xfrm>
          <a:prstGeom prst="ellipse">
            <a:avLst/>
          </a:prstGeom>
          <a:solidFill>
            <a:srgbClr val="003B67"/>
          </a:solidFill>
          <a:ln>
            <a:solidFill>
              <a:srgbClr val="00B9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CiteScore 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6.0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97D6955-BFAE-2C03-96F0-62E8CB430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Weixin ID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ADADAD"/>
                </a:solidFill>
                <a:effectLst/>
                <a:latin typeface="system-ui"/>
              </a:rPr>
              <a:t>WileyEngineer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188A1B4-3AAE-107F-66E8-778BFD727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Weixin ID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ADADAD"/>
                </a:solidFill>
                <a:effectLst/>
                <a:latin typeface="system-ui"/>
              </a:rPr>
              <a:t>WileyEngineer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83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0"/>
    </mc:Choice>
    <mc:Fallback xmlns="">
      <p:transition advClick="0"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Free">
            <a:extLst>
              <a:ext uri="{FF2B5EF4-FFF2-40B4-BE49-F238E27FC236}">
                <a16:creationId xmlns:a16="http://schemas.microsoft.com/office/drawing/2014/main" id="{8CCC2E13-ED8E-4FA9-B7F8-3EA4C9B5FD0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b="37217"/>
          <a:stretch/>
        </p:blipFill>
        <p:spPr>
          <a:xfrm>
            <a:off x="-713501" y="1389913"/>
            <a:ext cx="3247808" cy="20390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ABE65F-3FAB-4096-A4A8-9F085600D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195" y="1902890"/>
            <a:ext cx="10361660" cy="523069"/>
          </a:xfrm>
        </p:spPr>
        <p:txBody>
          <a:bodyPr lIns="91440" tIns="45720" rIns="91440" bIns="45720" anchor="t">
            <a:normAutofit fontScale="90000"/>
          </a:bodyPr>
          <a:lstStyle/>
          <a:p>
            <a:r>
              <a:rPr lang="en-GB" sz="4000" b="1" dirty="0">
                <a:latin typeface="Open Sans"/>
                <a:ea typeface="Open Sans"/>
                <a:cs typeface="Open Sans"/>
              </a:rPr>
              <a:t>Publish Open Access in </a:t>
            </a:r>
            <a:r>
              <a:rPr lang="en-GB" sz="4000" b="1" i="1" dirty="0">
                <a:latin typeface="Open Sans"/>
                <a:ea typeface="Open Sans"/>
                <a:cs typeface="Open Sans"/>
              </a:rPr>
              <a:t>IET Power Electronics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71469-DDB4-4BA3-A236-FB66AEBF9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195" y="3096916"/>
            <a:ext cx="9953721" cy="3443354"/>
          </a:xfrm>
        </p:spPr>
        <p:txBody>
          <a:bodyPr lIns="91440" tIns="45720" rIns="91440" bIns="45720" anchor="t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Open Sans"/>
                <a:ea typeface="Open Sans"/>
                <a:cs typeface="Open Sans"/>
              </a:rPr>
              <a:t>High downloads and readership meaning increased visibility for your research</a:t>
            </a:r>
            <a:endParaRPr lang="en-GB" dirty="0">
              <a:latin typeface="Open Sans"/>
              <a:ea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Open Sans"/>
                <a:ea typeface="Open Sans"/>
                <a:cs typeface="Open Sans"/>
              </a:rPr>
              <a:t>Meet open access mandates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Open Sans"/>
                <a:ea typeface="Open Sans"/>
                <a:cs typeface="Open Sans"/>
              </a:rPr>
              <a:t>Authors retain copyright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Open Sans"/>
                <a:ea typeface="Open Sans"/>
                <a:cs typeface="Open Sans"/>
              </a:rPr>
              <a:t>Promotes outstanding research through best paper awards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Open Sans"/>
                <a:ea typeface="Open Sans"/>
                <a:cs typeface="Open Sans"/>
              </a:rPr>
              <a:t>Quick decision process supported by a strong editorial board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Open Sans"/>
                <a:ea typeface="Open Sans"/>
                <a:cs typeface="Open Sans"/>
              </a:rPr>
              <a:t>Various geographic APC waivers/discounts available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GB" sz="24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486C062-B3B1-4B95-BCB9-798F34D6DDFF}"/>
              </a:ext>
            </a:extLst>
          </p:cNvPr>
          <p:cNvSpPr/>
          <p:nvPr/>
        </p:nvSpPr>
        <p:spPr>
          <a:xfrm>
            <a:off x="763733" y="2740567"/>
            <a:ext cx="284017" cy="27885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lur close-up of a computer screen&#10;&#10;Description automatically generated">
            <a:extLst>
              <a:ext uri="{FF2B5EF4-FFF2-40B4-BE49-F238E27FC236}">
                <a16:creationId xmlns:a16="http://schemas.microsoft.com/office/drawing/2014/main" id="{56A657DD-9A27-A557-7863-0EA2966E7A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131"/>
            <a:ext cx="9277582" cy="136264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266761A8-2913-CB03-E255-B65E68A140B9}"/>
              </a:ext>
            </a:extLst>
          </p:cNvPr>
          <p:cNvSpPr/>
          <p:nvPr/>
        </p:nvSpPr>
        <p:spPr>
          <a:xfrm>
            <a:off x="9491472" y="271268"/>
            <a:ext cx="2359151" cy="1296144"/>
          </a:xfrm>
          <a:prstGeom prst="ellipse">
            <a:avLst/>
          </a:prstGeom>
          <a:solidFill>
            <a:srgbClr val="003B67"/>
          </a:solidFill>
          <a:ln>
            <a:solidFill>
              <a:srgbClr val="00B9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Impact Factor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CiteScore</a:t>
            </a:r>
            <a:r>
              <a:rPr lang="en-GB" sz="14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6.0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7032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418c408f-b829-4114-a268-0cbe332ed6cc"/>
  <p:tag name="MIO_GUID" val="acc16f9c-68d8-44de-b863-599978f4811d"/>
  <p:tag name="MIO_UPDATE" val="True"/>
  <p:tag name="MIO_VERSION" val="17.11.2020 10:41:08"/>
  <p:tag name="MIO_DBID" val="0F45B44C-9BC7-4D85-81C4-7155EE70A7B9"/>
  <p:tag name="MIO_LASTDOWNLOADED" val="24.03.2021 09:58:05"/>
  <p:tag name="MIO_OBJECTNAME" val="Free"/>
  <p:tag name="MIO_LASTEDITORNAME" val="Rachel Abbot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ley-corporate-6192017-red-Mac">
  <a:themeElements>
    <a:clrScheme name="Research">
      <a:dk1>
        <a:srgbClr val="000000"/>
      </a:dk1>
      <a:lt1>
        <a:srgbClr val="FFFFFF"/>
      </a:lt1>
      <a:dk2>
        <a:srgbClr val="414146"/>
      </a:dk2>
      <a:lt2>
        <a:srgbClr val="D8D9DA"/>
      </a:lt2>
      <a:accent1>
        <a:srgbClr val="005174"/>
      </a:accent1>
      <a:accent2>
        <a:srgbClr val="06A362"/>
      </a:accent2>
      <a:accent3>
        <a:srgbClr val="00E788"/>
      </a:accent3>
      <a:accent4>
        <a:srgbClr val="FFAF05"/>
      </a:accent4>
      <a:accent5>
        <a:srgbClr val="414145"/>
      </a:accent5>
      <a:accent6>
        <a:srgbClr val="000000"/>
      </a:accent6>
      <a:hlink>
        <a:srgbClr val="06A362"/>
      </a:hlink>
      <a:folHlink>
        <a:srgbClr val="06A36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ley-Corporate-Red-PC" id="{8B278BED-1F1B-421F-A7AF-0E72BCFEFD89}" vid="{E7906851-3906-4F5C-B946-FBC6858673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148</Words>
  <Application>Microsoft Office PowerPoint</Application>
  <PresentationFormat>宽屏</PresentationFormat>
  <Paragraphs>22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system-ui</vt:lpstr>
      <vt:lpstr>Arial</vt:lpstr>
      <vt:lpstr>Calibri</vt:lpstr>
      <vt:lpstr>Calibri Light</vt:lpstr>
      <vt:lpstr>Franklin Gothic Book</vt:lpstr>
      <vt:lpstr>Open Sans</vt:lpstr>
      <vt:lpstr>Office Theme</vt:lpstr>
      <vt:lpstr>Wiley-corporate-6192017-red-Mac</vt:lpstr>
      <vt:lpstr>PowerPoint 演示文稿</vt:lpstr>
      <vt:lpstr>Publish Open Access in IET Power Electronics</vt:lpstr>
    </vt:vector>
  </TitlesOfParts>
  <Company>Institution of Engineering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Publish Open Access in IET Power Electronics</dc:title>
  <dc:creator>Sophie Barr</dc:creator>
  <cp:lastModifiedBy>office365</cp:lastModifiedBy>
  <cp:revision>2</cp:revision>
  <dcterms:created xsi:type="dcterms:W3CDTF">2023-10-13T09:07:34Z</dcterms:created>
  <dcterms:modified xsi:type="dcterms:W3CDTF">2024-01-16T01:55:48Z</dcterms:modified>
</cp:coreProperties>
</file>